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3"/>
  </p:notesMasterIdLst>
  <p:handoutMasterIdLst>
    <p:handoutMasterId r:id="rId14"/>
  </p:handoutMasterIdLst>
  <p:sldIdLst>
    <p:sldId id="256" r:id="rId5"/>
    <p:sldId id="257" r:id="rId6"/>
    <p:sldId id="268" r:id="rId7"/>
    <p:sldId id="267" r:id="rId8"/>
    <p:sldId id="269" r:id="rId9"/>
    <p:sldId id="263" r:id="rId10"/>
    <p:sldId id="266" r:id="rId11"/>
    <p:sldId id="270"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1395D-D316-4E0D-83E3-E94229A49E93}" v="1" dt="2023-07-10T18:18:58.807"/>
    <p1510:client id="{4A3B45DD-D4C9-1FB4-3E4D-FBCCFC3C223C}" v="307" dt="2023-12-08T23:16:34.393"/>
    <p1510:client id="{B17F8DA0-AC26-21D2-B329-E6F09C75E850}" v="4" dt="2023-12-08T23:18:30.090"/>
    <p1510:client id="{C053E00C-032C-4096-9FE7-77EB57E52EEA}" v="37" dt="2023-12-08T22:24:11.236"/>
  </p1510:revLst>
</p1510:revInfo>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1701" autoAdjust="0"/>
  </p:normalViewPr>
  <p:slideViewPr>
    <p:cSldViewPr>
      <p:cViewPr varScale="1">
        <p:scale>
          <a:sx n="55" d="100"/>
          <a:sy n="55" d="100"/>
        </p:scale>
        <p:origin x="1440" y="7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12/8/2023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12/8/2023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Labyrinth of Darkness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Navigating the Shadows: Strategy and Survival in the Labyrinth of Darkness</a:t>
            </a:r>
          </a:p>
          <a:p>
            <a:endParaRPr lang="en-CA" dirty="0"/>
          </a:p>
        </p:txBody>
      </p:sp>
      <p:sp>
        <p:nvSpPr>
          <p:cNvPr id="4" name="Slide Number Placeholder 3"/>
          <p:cNvSpPr>
            <a:spLocks noGrp="1"/>
          </p:cNvSpPr>
          <p:nvPr>
            <p:ph type="sldNum" sz="quarter" idx="5"/>
          </p:nvPr>
        </p:nvSpPr>
        <p:spPr/>
        <p:txBody>
          <a:bodyPr/>
          <a:lstStyle/>
          <a:p>
            <a:fld id="{01F2A70B-78F2-4DCF-B53B-C990D2FAFB8A}" type="slidenum">
              <a:rPr lang="en-CA" smtClean="0"/>
              <a:t>1</a:t>
            </a:fld>
            <a:endParaRPr lang="en-CA"/>
          </a:p>
        </p:txBody>
      </p:sp>
    </p:spTree>
    <p:extLst>
      <p:ext uri="{BB962C8B-B14F-4D97-AF65-F5344CB8AC3E}">
        <p14:creationId xmlns:p14="http://schemas.microsoft.com/office/powerpoint/2010/main" val="75910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Times New Roman" panose="02020603050405020304" pitchFamily="18" charset="0"/>
              </a:rPr>
              <a:t>Introduction </a:t>
            </a:r>
          </a:p>
          <a:p>
            <a:r>
              <a:rPr lang="en-US" sz="1200" b="0" i="0" dirty="0">
                <a:solidFill>
                  <a:srgbClr val="000000"/>
                </a:solidFill>
                <a:effectLst/>
                <a:latin typeface="Times New Roman" panose="02020603050405020304" pitchFamily="18" charset="0"/>
              </a:rPr>
              <a:t>"Imagine a world shrouded in the aftermath of an apocalypse, where remnants of the past linger in the shadows. We find ourselves at the precipice of an abandoned building, its corridors veiled in darkness. This is no ordinary exploration; it's a venture into the unknown, a test of courage and wit in a world where light is a luxury. Today, I invite you on a journey through this labyrinth, a maze that holds secrets and challenges at every turn." </a:t>
            </a:r>
            <a:endParaRPr lang="en-CA" dirty="0"/>
          </a:p>
          <a:p>
            <a:endParaRPr lang="en-CA" dirty="0"/>
          </a:p>
        </p:txBody>
      </p:sp>
      <p:sp>
        <p:nvSpPr>
          <p:cNvPr id="4" name="Slide Number Placeholder 3"/>
          <p:cNvSpPr>
            <a:spLocks noGrp="1"/>
          </p:cNvSpPr>
          <p:nvPr>
            <p:ph type="sldNum" sz="quarter" idx="5"/>
          </p:nvPr>
        </p:nvSpPr>
        <p:spPr/>
        <p:txBody>
          <a:bodyPr/>
          <a:lstStyle/>
          <a:p>
            <a:fld id="{01F2A70B-78F2-4DCF-B53B-C990D2FAFB8A}" type="slidenum">
              <a:rPr lang="en-CA" smtClean="0"/>
              <a:t>2</a:t>
            </a:fld>
            <a:endParaRPr lang="en-CA"/>
          </a:p>
        </p:txBody>
      </p:sp>
    </p:spTree>
    <p:extLst>
      <p:ext uri="{BB962C8B-B14F-4D97-AF65-F5344CB8AC3E}">
        <p14:creationId xmlns:p14="http://schemas.microsoft.com/office/powerpoint/2010/main" val="137111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Times New Roman" panose="02020603050405020304" pitchFamily="18" charset="0"/>
              </a:rPr>
              <a:t>Objective and Setting </a:t>
            </a:r>
          </a:p>
          <a:p>
            <a:r>
              <a:rPr lang="en-US" sz="1200" b="0" i="0" dirty="0">
                <a:solidFill>
                  <a:srgbClr val="000000"/>
                </a:solidFill>
                <a:effectLst/>
                <a:latin typeface="Times New Roman" panose="02020603050405020304" pitchFamily="18" charset="0"/>
              </a:rPr>
              <a:t>"Our quest begins at the foot of a staircase, the gateway to a network of enigmatic hallways. Here, the darkness is not just an absence of light, but a presence that cloaks potential discoveries and dangers alike. Armed with nothing but a flashlight, our objective is clear yet daunting: explore the depths of this forsaken building, uncover its hidden rooms, and return before our only source of light fades. This journey is not just about traversing physical spaces; it's about navigating the intricate maze of decision-making and resource management." </a:t>
            </a:r>
            <a:endParaRPr lang="en-CA" dirty="0"/>
          </a:p>
          <a:p>
            <a:endParaRPr lang="en-CA" dirty="0"/>
          </a:p>
        </p:txBody>
      </p:sp>
      <p:sp>
        <p:nvSpPr>
          <p:cNvPr id="4" name="Slide Number Placeholder 3"/>
          <p:cNvSpPr>
            <a:spLocks noGrp="1"/>
          </p:cNvSpPr>
          <p:nvPr>
            <p:ph type="sldNum" sz="quarter" idx="5"/>
          </p:nvPr>
        </p:nvSpPr>
        <p:spPr/>
        <p:txBody>
          <a:bodyPr/>
          <a:lstStyle/>
          <a:p>
            <a:fld id="{01F2A70B-78F2-4DCF-B53B-C990D2FAFB8A}" type="slidenum">
              <a:rPr lang="en-CA" smtClean="0"/>
              <a:t>3</a:t>
            </a:fld>
            <a:endParaRPr lang="en-CA"/>
          </a:p>
        </p:txBody>
      </p:sp>
    </p:spTree>
    <p:extLst>
      <p:ext uri="{BB962C8B-B14F-4D97-AF65-F5344CB8AC3E}">
        <p14:creationId xmlns:p14="http://schemas.microsoft.com/office/powerpoint/2010/main" val="3053040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Times New Roman" panose="02020603050405020304" pitchFamily="18" charset="0"/>
              </a:rPr>
              <a:t>Game Mechanics </a:t>
            </a:r>
          </a:p>
          <a:p>
            <a:r>
              <a:rPr lang="en-US" sz="1200" b="0" i="0" dirty="0">
                <a:solidFill>
                  <a:srgbClr val="000000"/>
                </a:solidFill>
                <a:effectLst/>
                <a:latin typeface="Times New Roman" panose="02020603050405020304" pitchFamily="18" charset="0"/>
              </a:rPr>
              <a:t>"In the heart of this labyrinth, each step and minute carries weight. Our journey is dictated by the life of our flashlight, a mere 4.5 hours. We tread cautiously, with each movement forward encompassing four steps, consuming one and a half minutes of our precious time. As we navigate the sixty-step hallways, the flashlight's glow is our beacon, guiding our path and decisions. The labyrinth demands not only physical movement but mental agility, as we must constantly calculate our battery life against the distance covered and the time elapsed." </a:t>
            </a:r>
            <a:endParaRPr lang="en-CA" dirty="0"/>
          </a:p>
          <a:p>
            <a:endParaRPr lang="en-CA" dirty="0"/>
          </a:p>
        </p:txBody>
      </p:sp>
      <p:sp>
        <p:nvSpPr>
          <p:cNvPr id="4" name="Slide Number Placeholder 3"/>
          <p:cNvSpPr>
            <a:spLocks noGrp="1"/>
          </p:cNvSpPr>
          <p:nvPr>
            <p:ph type="sldNum" sz="quarter" idx="5"/>
          </p:nvPr>
        </p:nvSpPr>
        <p:spPr/>
        <p:txBody>
          <a:bodyPr/>
          <a:lstStyle/>
          <a:p>
            <a:fld id="{01F2A70B-78F2-4DCF-B53B-C990D2FAFB8A}" type="slidenum">
              <a:rPr lang="en-CA" smtClean="0"/>
              <a:t>4</a:t>
            </a:fld>
            <a:endParaRPr lang="en-CA"/>
          </a:p>
        </p:txBody>
      </p:sp>
    </p:spTree>
    <p:extLst>
      <p:ext uri="{BB962C8B-B14F-4D97-AF65-F5344CB8AC3E}">
        <p14:creationId xmlns:p14="http://schemas.microsoft.com/office/powerpoint/2010/main" val="138959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Times New Roman" panose="02020603050405020304" pitchFamily="18" charset="0"/>
              </a:rPr>
              <a:t>Strategy and Decision Making </a:t>
            </a:r>
          </a:p>
          <a:p>
            <a:r>
              <a:rPr lang="en-US" sz="1200" b="0" i="0" dirty="0">
                <a:solidFill>
                  <a:srgbClr val="000000"/>
                </a:solidFill>
                <a:effectLst/>
                <a:latin typeface="Times New Roman" panose="02020603050405020304" pitchFamily="18" charset="0"/>
              </a:rPr>
              <a:t>"This is more than a mere walk in the dark; it's a strategic endeavor where every choice can lead to discovery or demise. Our decisions at each hallway's end – to turn left, right, or continue straight – are pivotal. We must meticulously track our steps, foreseeing the need to retrace them for a safe return. The decision to turn around is irreversible, a critical point where we must weigh our curiosity against the waning light of our flashlight. It's a delicate dance of risk and reward, where overstepping can mean being engulfed by darkness." </a:t>
            </a:r>
            <a:endParaRPr lang="en-CA" dirty="0"/>
          </a:p>
          <a:p>
            <a:endParaRPr lang="en-CA" dirty="0"/>
          </a:p>
        </p:txBody>
      </p:sp>
      <p:sp>
        <p:nvSpPr>
          <p:cNvPr id="4" name="Slide Number Placeholder 3"/>
          <p:cNvSpPr>
            <a:spLocks noGrp="1"/>
          </p:cNvSpPr>
          <p:nvPr>
            <p:ph type="sldNum" sz="quarter" idx="5"/>
          </p:nvPr>
        </p:nvSpPr>
        <p:spPr/>
        <p:txBody>
          <a:bodyPr/>
          <a:lstStyle/>
          <a:p>
            <a:fld id="{01F2A70B-78F2-4DCF-B53B-C990D2FAFB8A}" type="slidenum">
              <a:rPr lang="en-CA" smtClean="0"/>
              <a:t>5</a:t>
            </a:fld>
            <a:endParaRPr lang="en-CA"/>
          </a:p>
        </p:txBody>
      </p:sp>
    </p:spTree>
    <p:extLst>
      <p:ext uri="{BB962C8B-B14F-4D97-AF65-F5344CB8AC3E}">
        <p14:creationId xmlns:p14="http://schemas.microsoft.com/office/powerpoint/2010/main" val="803202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Times New Roman" panose="02020603050405020304" pitchFamily="18" charset="0"/>
              </a:rPr>
              <a:t>Mini-Games and Time Management </a:t>
            </a:r>
          </a:p>
          <a:p>
            <a:r>
              <a:rPr lang="en-US" sz="1200" b="0" i="0" dirty="0">
                <a:solidFill>
                  <a:srgbClr val="000000"/>
                </a:solidFill>
                <a:effectLst/>
                <a:latin typeface="Times New Roman" panose="02020603050405020304" pitchFamily="18" charset="0"/>
              </a:rPr>
              <a:t>"In this labyrinth, rooms hidden within the maze offer a brief respite in the form of mini-games: 'X's and O's' and 'Hang-Person'. Each room discovered presents a choice – to engage in these games or continue exploring. These are not just games; they represent critical decisions as each one consumes time – the currency of our survival. Winning or losing, each game affects our time differently, adding a layer of complexity to our resource management. Balancing the joy of these games with the necessity to conserve flashlight power is a delicate task." </a:t>
            </a:r>
            <a:endParaRPr lang="en-CA" dirty="0"/>
          </a:p>
          <a:p>
            <a:endParaRPr lang="en-CA" dirty="0"/>
          </a:p>
        </p:txBody>
      </p:sp>
      <p:sp>
        <p:nvSpPr>
          <p:cNvPr id="4" name="Slide Number Placeholder 3"/>
          <p:cNvSpPr>
            <a:spLocks noGrp="1"/>
          </p:cNvSpPr>
          <p:nvPr>
            <p:ph type="sldNum" sz="quarter" idx="5"/>
          </p:nvPr>
        </p:nvSpPr>
        <p:spPr/>
        <p:txBody>
          <a:bodyPr/>
          <a:lstStyle/>
          <a:p>
            <a:fld id="{01F2A70B-78F2-4DCF-B53B-C990D2FAFB8A}" type="slidenum">
              <a:rPr lang="en-CA" smtClean="0"/>
              <a:t>6</a:t>
            </a:fld>
            <a:endParaRPr lang="en-CA"/>
          </a:p>
        </p:txBody>
      </p:sp>
    </p:spTree>
    <p:extLst>
      <p:ext uri="{BB962C8B-B14F-4D97-AF65-F5344CB8AC3E}">
        <p14:creationId xmlns:p14="http://schemas.microsoft.com/office/powerpoint/2010/main" val="170545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Conclusion </a:t>
            </a:r>
          </a:p>
          <a:p>
            <a:r>
              <a:rPr lang="en-US" sz="1800" b="0" i="0" dirty="0">
                <a:solidFill>
                  <a:srgbClr val="000000"/>
                </a:solidFill>
                <a:effectLst/>
                <a:latin typeface="Times New Roman" panose="02020603050405020304" pitchFamily="18" charset="0"/>
              </a:rPr>
              <a:t>"As we emerge from the shadows of the labyrinth, our journey reflects more than just a game. It's a metaphor for life's challenges, where strategic decisions, risk management, and resource allocation play pivotal roles. This exploration teaches us the essence of problem-solving – balancing risk with reward, planning with spontaneity, and light with darkness. It's a lesson in resilience, adaptability, and the power of calculated choices. </a:t>
            </a:r>
            <a:endParaRPr lang="en-CA" dirty="0"/>
          </a:p>
        </p:txBody>
      </p:sp>
      <p:sp>
        <p:nvSpPr>
          <p:cNvPr id="4" name="Slide Number Placeholder 3"/>
          <p:cNvSpPr>
            <a:spLocks noGrp="1"/>
          </p:cNvSpPr>
          <p:nvPr>
            <p:ph type="sldNum" sz="quarter" idx="5"/>
          </p:nvPr>
        </p:nvSpPr>
        <p:spPr/>
        <p:txBody>
          <a:bodyPr/>
          <a:lstStyle/>
          <a:p>
            <a:fld id="{01F2A70B-78F2-4DCF-B53B-C990D2FAFB8A}" type="slidenum">
              <a:rPr lang="en-CA" smtClean="0"/>
              <a:t>7</a:t>
            </a:fld>
            <a:endParaRPr lang="en-CA"/>
          </a:p>
        </p:txBody>
      </p:sp>
    </p:spTree>
    <p:extLst>
      <p:ext uri="{BB962C8B-B14F-4D97-AF65-F5344CB8AC3E}">
        <p14:creationId xmlns:p14="http://schemas.microsoft.com/office/powerpoint/2010/main" val="127425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Times New Roman" panose="02020603050405020304" pitchFamily="18" charset="0"/>
              </a:rPr>
              <a:t>Thank you for joining me on this enlightening journey through the Labyrinth of Darkness." </a:t>
            </a:r>
            <a:endParaRPr lang="en-CA" dirty="0"/>
          </a:p>
        </p:txBody>
      </p:sp>
      <p:sp>
        <p:nvSpPr>
          <p:cNvPr id="4" name="Slide Number Placeholder 3"/>
          <p:cNvSpPr>
            <a:spLocks noGrp="1"/>
          </p:cNvSpPr>
          <p:nvPr>
            <p:ph type="sldNum" sz="quarter" idx="5"/>
          </p:nvPr>
        </p:nvSpPr>
        <p:spPr/>
        <p:txBody>
          <a:bodyPr/>
          <a:lstStyle/>
          <a:p>
            <a:fld id="{01F2A70B-78F2-4DCF-B53B-C990D2FAFB8A}" type="slidenum">
              <a:rPr lang="en-CA" smtClean="0"/>
              <a:t>8</a:t>
            </a:fld>
            <a:endParaRPr lang="en-CA"/>
          </a:p>
        </p:txBody>
      </p:sp>
    </p:spTree>
    <p:extLst>
      <p:ext uri="{BB962C8B-B14F-4D97-AF65-F5344CB8AC3E}">
        <p14:creationId xmlns:p14="http://schemas.microsoft.com/office/powerpoint/2010/main" val="100988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grpSp>
        <p:nvGrpSpPr>
          <p:cNvPr id="256" name="line"/>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106865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301030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92764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404487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E8FB1-0A7A-443E-AAF7-31D4FA1AA312}"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87100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AFE8FB1-0A7A-443E-AAF7-31D4FA1AA312}"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8682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9AFE8FB1-0A7A-443E-AAF7-31D4FA1AA312}" type="datetimeFigureOut">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67542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9AFE8FB1-0A7A-443E-AAF7-31D4FA1AA312}" type="datetimeFigureOut">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89087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6134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46169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81949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9AFE8FB1-0A7A-443E-AAF7-31D4FA1AA312}" type="datetimeFigureOut">
              <a:rPr lang="en-US" smtClean="0"/>
              <a:pPr/>
              <a:t>12/8/2023</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271805945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rmAutofit/>
          </a:bodyPr>
          <a:lstStyle/>
          <a:p>
            <a:r>
              <a:rPr lang="en-US" dirty="0"/>
              <a:t>The Labyrinth of Darkness</a:t>
            </a:r>
          </a:p>
        </p:txBody>
      </p:sp>
      <p:pic>
        <p:nvPicPr>
          <p:cNvPr id="5" name="Picture 4" descr="A ruins of a city&#10;&#10;Description automatically generated">
            <a:extLst>
              <a:ext uri="{FF2B5EF4-FFF2-40B4-BE49-F238E27FC236}">
                <a16:creationId xmlns:a16="http://schemas.microsoft.com/office/drawing/2014/main" id="{229D8A1F-F1BF-898E-2BE7-9E76278C3168}"/>
              </a:ext>
            </a:extLst>
          </p:cNvPr>
          <p:cNvPicPr>
            <a:picLocks noChangeAspect="1"/>
          </p:cNvPicPr>
          <p:nvPr/>
        </p:nvPicPr>
        <p:blipFill rotWithShape="1">
          <a:blip r:embed="rId3"/>
          <a:srcRect t="22033" r="-1" b="6676"/>
          <a:stretch/>
        </p:blipFill>
        <p:spPr>
          <a:xfrm>
            <a:off x="1745838" y="1884311"/>
            <a:ext cx="5669280" cy="4041648"/>
          </a:xfrm>
          <a:prstGeom prst="rect">
            <a:avLst/>
          </a:prstGeom>
          <a:noFill/>
        </p:spPr>
      </p:pic>
      <p:sp>
        <p:nvSpPr>
          <p:cNvPr id="3" name="Subtitle 2"/>
          <p:cNvSpPr>
            <a:spLocks noGrp="1"/>
          </p:cNvSpPr>
          <p:nvPr>
            <p:ph type="body" sz="half" idx="2"/>
          </p:nvPr>
        </p:nvSpPr>
        <p:spPr>
          <a:xfrm>
            <a:off x="7905959" y="3411748"/>
            <a:ext cx="2743200" cy="2743200"/>
          </a:xfrm>
        </p:spPr>
        <p:txBody>
          <a:bodyPr vert="horz" lIns="91440" tIns="45720" rIns="91440" bIns="45720" rtlCol="0" anchor="b">
            <a:normAutofit/>
          </a:bodyPr>
          <a:lstStyle/>
          <a:p>
            <a:r>
              <a:rPr lang="en-US" dirty="0"/>
              <a:t>Navigating the Shadows: Strategy and Survival in the Labyrinth of Darkness</a:t>
            </a:r>
          </a:p>
          <a:p>
            <a:r>
              <a:rPr lang="en-US" dirty="0"/>
              <a:t>APS145-NJJ</a:t>
            </a:r>
          </a:p>
          <a:p>
            <a:r>
              <a:rPr lang="en-US" dirty="0"/>
              <a:t>ABCEDI ILACAS</a:t>
            </a:r>
          </a:p>
          <a:p>
            <a:r>
              <a:rPr lang="en-US" dirty="0"/>
              <a:t>138180211</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vert="horz" lIns="91440" tIns="45720" rIns="91440" bIns="45720" rtlCol="0" anchor="t">
            <a:normAutofit/>
          </a:bodyPr>
          <a:lstStyle/>
          <a:p>
            <a:r>
              <a:rPr lang="en-US" dirty="0">
                <a:solidFill>
                  <a:srgbClr val="FFFFFF"/>
                </a:solidFill>
                <a:ea typeface="+mn-lt"/>
                <a:cs typeface="+mn-lt"/>
              </a:rPr>
              <a:t>Post-Apocalyptic World</a:t>
            </a:r>
            <a:endParaRPr lang="en-US" dirty="0">
              <a:solidFill>
                <a:srgbClr val="FFFFFF"/>
              </a:solidFill>
            </a:endParaRPr>
          </a:p>
          <a:p>
            <a:r>
              <a:rPr lang="en-US" dirty="0">
                <a:solidFill>
                  <a:srgbClr val="FFFFFF"/>
                </a:solidFill>
                <a:ea typeface="+mn-lt"/>
                <a:cs typeface="+mn-lt"/>
              </a:rPr>
              <a:t>Remnants of the Past</a:t>
            </a:r>
          </a:p>
          <a:p>
            <a:r>
              <a:rPr lang="en-US" dirty="0">
                <a:solidFill>
                  <a:srgbClr val="FFFFFF"/>
                </a:solidFill>
                <a:ea typeface="+mn-lt"/>
                <a:cs typeface="+mn-lt"/>
              </a:rPr>
              <a:t>Edge of the Unknown</a:t>
            </a:r>
          </a:p>
          <a:p>
            <a:r>
              <a:rPr lang="en-US" dirty="0">
                <a:solidFill>
                  <a:srgbClr val="FFFFFF"/>
                </a:solidFill>
                <a:ea typeface="+mn-lt"/>
                <a:cs typeface="+mn-lt"/>
              </a:rPr>
              <a:t>Abandoned Building: A Dark Labyrinth</a:t>
            </a:r>
            <a:endParaRPr lang="en-US" dirty="0">
              <a:solidFill>
                <a:srgbClr val="FFFFFF"/>
              </a:solidFill>
            </a:endParaRPr>
          </a:p>
          <a:p>
            <a:r>
              <a:rPr lang="en-US" dirty="0">
                <a:solidFill>
                  <a:srgbClr val="FFFFFF"/>
                </a:solidFill>
                <a:ea typeface="+mn-lt"/>
                <a:cs typeface="+mn-lt"/>
              </a:rPr>
              <a:t>A Test of Courage and Wit</a:t>
            </a:r>
            <a:endParaRPr lang="en-US" dirty="0">
              <a:solidFill>
                <a:srgbClr val="FFFFFF"/>
              </a:solidFill>
            </a:endParaRPr>
          </a:p>
          <a:p>
            <a:r>
              <a:rPr lang="en-US" dirty="0">
                <a:solidFill>
                  <a:srgbClr val="FFFFFF"/>
                </a:solidFill>
                <a:ea typeface="+mn-lt"/>
                <a:cs typeface="+mn-lt"/>
              </a:rPr>
              <a:t>Journey Through Darkness</a:t>
            </a:r>
            <a:endParaRPr lang="en-US" dirty="0">
              <a:solidFill>
                <a:srgbClr val="FFFFFF"/>
              </a:solidFill>
            </a:endParaRPr>
          </a:p>
          <a:p>
            <a:r>
              <a:rPr lang="en-US" dirty="0">
                <a:solidFill>
                  <a:srgbClr val="FFFFFF"/>
                </a:solidFill>
                <a:ea typeface="+mn-lt"/>
                <a:cs typeface="+mn-lt"/>
              </a:rPr>
              <a:t>Secrets and Challenges Await</a:t>
            </a:r>
            <a:endParaRPr lang="en-US" dirty="0">
              <a:solidFill>
                <a:srgbClr val="FFFFFF"/>
              </a:solidFill>
            </a:endParaRPr>
          </a:p>
          <a:p>
            <a:endParaRPr lang="en-US" dirty="0"/>
          </a:p>
        </p:txBody>
      </p:sp>
      <p:pic>
        <p:nvPicPr>
          <p:cNvPr id="4" name="Picture 3" descr="A dark room with light shining through the windows&#10;&#10;Description automatically generated">
            <a:extLst>
              <a:ext uri="{FF2B5EF4-FFF2-40B4-BE49-F238E27FC236}">
                <a16:creationId xmlns:a16="http://schemas.microsoft.com/office/drawing/2014/main" id="{0C7C5139-698D-197D-B754-01B17F137819}"/>
              </a:ext>
            </a:extLst>
          </p:cNvPr>
          <p:cNvPicPr>
            <a:picLocks noChangeAspect="1"/>
          </p:cNvPicPr>
          <p:nvPr/>
        </p:nvPicPr>
        <p:blipFill>
          <a:blip r:embed="rId3"/>
          <a:stretch>
            <a:fillRect/>
          </a:stretch>
        </p:blipFill>
        <p:spPr>
          <a:xfrm>
            <a:off x="7158666" y="3565201"/>
            <a:ext cx="2787085" cy="2778705"/>
          </a:xfrm>
          <a:prstGeom prst="rect">
            <a:avLst/>
          </a:prstGeom>
        </p:spPr>
      </p:pic>
      <p:pic>
        <p:nvPicPr>
          <p:cNvPr id="5" name="Picture 4">
            <a:extLst>
              <a:ext uri="{FF2B5EF4-FFF2-40B4-BE49-F238E27FC236}">
                <a16:creationId xmlns:a16="http://schemas.microsoft.com/office/drawing/2014/main" id="{0A1E3742-AC54-FA87-E366-0B37511D8723}"/>
              </a:ext>
            </a:extLst>
          </p:cNvPr>
          <p:cNvPicPr>
            <a:picLocks noChangeAspect="1"/>
          </p:cNvPicPr>
          <p:nvPr/>
        </p:nvPicPr>
        <p:blipFill>
          <a:blip r:embed="rId4"/>
          <a:stretch>
            <a:fillRect/>
          </a:stretch>
        </p:blipFill>
        <p:spPr>
          <a:xfrm>
            <a:off x="8931746" y="270043"/>
            <a:ext cx="2777745" cy="2778705"/>
          </a:xfrm>
          <a:prstGeom prst="rect">
            <a:avLst/>
          </a:prstGeom>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and Setting</a:t>
            </a:r>
          </a:p>
        </p:txBody>
      </p:sp>
      <p:sp>
        <p:nvSpPr>
          <p:cNvPr id="5" name="Content Placeholder 4"/>
          <p:cNvSpPr>
            <a:spLocks noGrp="1"/>
          </p:cNvSpPr>
          <p:nvPr>
            <p:ph sz="half" idx="1"/>
          </p:nvPr>
        </p:nvSpPr>
        <p:spPr>
          <a:xfrm>
            <a:off x="1522413" y="1905000"/>
            <a:ext cx="5624470" cy="4267200"/>
          </a:xfrm>
        </p:spPr>
        <p:txBody>
          <a:bodyPr vert="horz" lIns="91440" tIns="45720" rIns="91440" bIns="45720" rtlCol="0" anchor="t">
            <a:normAutofit lnSpcReduction="10000"/>
          </a:bodyPr>
          <a:lstStyle/>
          <a:p>
            <a:r>
              <a:rPr lang="en-US" dirty="0">
                <a:solidFill>
                  <a:srgbClr val="FFFFFF"/>
                </a:solidFill>
                <a:ea typeface="+mn-lt"/>
                <a:cs typeface="+mn-lt"/>
              </a:rPr>
              <a:t>Starting Point: Foot of the Staircase</a:t>
            </a:r>
            <a:endParaRPr lang="en-US" dirty="0">
              <a:solidFill>
                <a:srgbClr val="FFFFFF"/>
              </a:solidFill>
            </a:endParaRPr>
          </a:p>
          <a:p>
            <a:r>
              <a:rPr lang="en-US" dirty="0">
                <a:solidFill>
                  <a:srgbClr val="FFFFFF"/>
                </a:solidFill>
                <a:ea typeface="+mn-lt"/>
                <a:cs typeface="+mn-lt"/>
              </a:rPr>
              <a:t>Enigmatic Hallways and Dark Mysteries</a:t>
            </a:r>
          </a:p>
          <a:p>
            <a:r>
              <a:rPr lang="en-US" dirty="0">
                <a:solidFill>
                  <a:srgbClr val="FFFFFF"/>
                </a:solidFill>
                <a:ea typeface="+mn-lt"/>
                <a:cs typeface="+mn-lt"/>
              </a:rPr>
              <a:t>Darkness: More Than Absence of Light</a:t>
            </a:r>
          </a:p>
          <a:p>
            <a:r>
              <a:rPr lang="en-US" dirty="0">
                <a:solidFill>
                  <a:srgbClr val="FFFFFF"/>
                </a:solidFill>
                <a:ea typeface="+mn-lt"/>
                <a:cs typeface="+mn-lt"/>
              </a:rPr>
              <a:t>Objective: Explore and Uncover Secrets</a:t>
            </a:r>
          </a:p>
          <a:p>
            <a:r>
              <a:rPr lang="en-US" dirty="0">
                <a:solidFill>
                  <a:srgbClr val="FFFFFF"/>
                </a:solidFill>
                <a:ea typeface="+mn-lt"/>
                <a:cs typeface="+mn-lt"/>
              </a:rPr>
              <a:t>Essential Tool: The Flashlight</a:t>
            </a:r>
          </a:p>
          <a:p>
            <a:r>
              <a:rPr lang="en-US" dirty="0">
                <a:solidFill>
                  <a:srgbClr val="FFFFFF"/>
                </a:solidFill>
                <a:ea typeface="+mn-lt"/>
                <a:cs typeface="+mn-lt"/>
              </a:rPr>
              <a:t>Challenge: Return Before Darkness Prevails</a:t>
            </a:r>
          </a:p>
          <a:p>
            <a:r>
              <a:rPr lang="en-US" dirty="0">
                <a:solidFill>
                  <a:srgbClr val="FFFFFF"/>
                </a:solidFill>
                <a:ea typeface="+mn-lt"/>
                <a:cs typeface="+mn-lt"/>
              </a:rPr>
              <a:t>Beyond Physical Exploration: Decision-Making and Resource Management</a:t>
            </a:r>
          </a:p>
        </p:txBody>
      </p:sp>
      <p:pic>
        <p:nvPicPr>
          <p:cNvPr id="7" name="Content Placeholder 6" descr="A person with a flashlight in a dark room with stairs&#10;&#10;Description automatically generated">
            <a:extLst>
              <a:ext uri="{FF2B5EF4-FFF2-40B4-BE49-F238E27FC236}">
                <a16:creationId xmlns:a16="http://schemas.microsoft.com/office/drawing/2014/main" id="{7B95D67F-CFA9-67C2-6C0A-30BA283F07C1}"/>
              </a:ext>
            </a:extLst>
          </p:cNvPr>
          <p:cNvPicPr>
            <a:picLocks noGrp="1" noChangeAspect="1"/>
          </p:cNvPicPr>
          <p:nvPr>
            <p:ph sz="half" idx="2"/>
          </p:nvPr>
        </p:nvPicPr>
        <p:blipFill>
          <a:blip r:embed="rId3"/>
          <a:stretch>
            <a:fillRect/>
          </a:stretch>
        </p:blipFill>
        <p:spPr>
          <a:xfrm>
            <a:off x="7295033" y="1906518"/>
            <a:ext cx="4113378" cy="4114800"/>
          </a:xfr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Mechanics</a:t>
            </a:r>
          </a:p>
        </p:txBody>
      </p:sp>
      <p:sp>
        <p:nvSpPr>
          <p:cNvPr id="4" name="Content Placeholder 3">
            <a:extLst>
              <a:ext uri="{FF2B5EF4-FFF2-40B4-BE49-F238E27FC236}">
                <a16:creationId xmlns:a16="http://schemas.microsoft.com/office/drawing/2014/main" id="{F38C0E39-7659-811C-3150-9B878693FE99}"/>
              </a:ext>
            </a:extLst>
          </p:cNvPr>
          <p:cNvSpPr>
            <a:spLocks noGrp="1"/>
          </p:cNvSpPr>
          <p:nvPr>
            <p:ph idx="1"/>
          </p:nvPr>
        </p:nvSpPr>
        <p:spPr/>
        <p:txBody>
          <a:bodyPr vert="horz" lIns="91440" tIns="45720" rIns="91440" bIns="45720" rtlCol="0" anchor="t">
            <a:normAutofit/>
          </a:bodyPr>
          <a:lstStyle/>
          <a:p>
            <a:r>
              <a:rPr lang="en-US" dirty="0">
                <a:solidFill>
                  <a:srgbClr val="FFFFFF"/>
                </a:solidFill>
                <a:ea typeface="+mn-lt"/>
                <a:cs typeface="+mn-lt"/>
              </a:rPr>
              <a:t>Flashlight: 4.5 Hours of Light</a:t>
            </a:r>
          </a:p>
          <a:p>
            <a:r>
              <a:rPr lang="en-US" dirty="0">
                <a:solidFill>
                  <a:srgbClr val="FFFFFF"/>
                </a:solidFill>
                <a:ea typeface="+mn-lt"/>
                <a:cs typeface="+mn-lt"/>
              </a:rPr>
              <a:t>Each Step Counts: Four Steps Per Move</a:t>
            </a:r>
          </a:p>
          <a:p>
            <a:r>
              <a:rPr lang="en-US" dirty="0">
                <a:solidFill>
                  <a:srgbClr val="FFFFFF"/>
                </a:solidFill>
                <a:ea typeface="+mn-lt"/>
                <a:cs typeface="+mn-lt"/>
              </a:rPr>
              <a:t>Time Management: 1.5 Minutes Per Move</a:t>
            </a:r>
            <a:endParaRPr lang="en-US" dirty="0">
              <a:solidFill>
                <a:srgbClr val="FFFFFF"/>
              </a:solidFill>
            </a:endParaRPr>
          </a:p>
          <a:p>
            <a:r>
              <a:rPr lang="en-US" dirty="0">
                <a:solidFill>
                  <a:srgbClr val="FFFFFF"/>
                </a:solidFill>
                <a:ea typeface="+mn-lt"/>
                <a:cs typeface="+mn-lt"/>
              </a:rPr>
              <a:t>Hallways: Sixty Steps of Unknown</a:t>
            </a:r>
            <a:endParaRPr lang="en-US" dirty="0">
              <a:solidFill>
                <a:srgbClr val="FFFFFF"/>
              </a:solidFill>
            </a:endParaRPr>
          </a:p>
          <a:p>
            <a:r>
              <a:rPr lang="en-US" dirty="0">
                <a:solidFill>
                  <a:srgbClr val="FFFFFF"/>
                </a:solidFill>
                <a:ea typeface="+mn-lt"/>
                <a:cs typeface="+mn-lt"/>
              </a:rPr>
              <a:t>Beacon in the Dark: Flashlight as Guide</a:t>
            </a:r>
            <a:endParaRPr lang="en-US" dirty="0">
              <a:solidFill>
                <a:srgbClr val="FFFFFF"/>
              </a:solidFill>
            </a:endParaRPr>
          </a:p>
          <a:p>
            <a:r>
              <a:rPr lang="en-US" dirty="0">
                <a:solidFill>
                  <a:srgbClr val="FFFFFF"/>
                </a:solidFill>
                <a:ea typeface="+mn-lt"/>
                <a:cs typeface="+mn-lt"/>
              </a:rPr>
              <a:t>Mental Agility: Calculating Battery Life vs. Distance and Time</a:t>
            </a:r>
            <a:endParaRPr lang="en-US" dirty="0">
              <a:solidFill>
                <a:srgbClr val="FFFFFF"/>
              </a:solidFill>
            </a:endParaRPr>
          </a:p>
          <a:p>
            <a:r>
              <a:rPr lang="en-US" dirty="0">
                <a:solidFill>
                  <a:srgbClr val="FFFFFF"/>
                </a:solidFill>
                <a:ea typeface="+mn-lt"/>
                <a:cs typeface="+mn-lt"/>
              </a:rPr>
              <a:t>Navigating with Precision: The Essence of the Game</a:t>
            </a:r>
            <a:endParaRPr lang="en-US" dirty="0">
              <a:solidFill>
                <a:srgbClr val="FFFFFF"/>
              </a:solidFill>
            </a:endParaRPr>
          </a:p>
          <a:p>
            <a:endParaRPr lang="en-US" dirty="0">
              <a:solidFill>
                <a:srgbClr val="FFFFFF"/>
              </a:solidFill>
            </a:endParaRPr>
          </a:p>
        </p:txBody>
      </p:sp>
      <p:pic>
        <p:nvPicPr>
          <p:cNvPr id="5" name="Picture 4" descr="A person walking down a dark corridor with a flashlight&#10;&#10;Description automatically generated">
            <a:extLst>
              <a:ext uri="{FF2B5EF4-FFF2-40B4-BE49-F238E27FC236}">
                <a16:creationId xmlns:a16="http://schemas.microsoft.com/office/drawing/2014/main" id="{6C018869-D077-ACB2-1A8E-7031AA2CC105}"/>
              </a:ext>
            </a:extLst>
          </p:cNvPr>
          <p:cNvPicPr>
            <a:picLocks noChangeAspect="1"/>
          </p:cNvPicPr>
          <p:nvPr/>
        </p:nvPicPr>
        <p:blipFill>
          <a:blip r:embed="rId3"/>
          <a:stretch>
            <a:fillRect/>
          </a:stretch>
        </p:blipFill>
        <p:spPr>
          <a:xfrm>
            <a:off x="7578776" y="1717004"/>
            <a:ext cx="2852466" cy="2853453"/>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and Decision Making</a:t>
            </a:r>
          </a:p>
        </p:txBody>
      </p:sp>
      <p:sp>
        <p:nvSpPr>
          <p:cNvPr id="6" name="Content Placeholder 5"/>
          <p:cNvSpPr>
            <a:spLocks noGrp="1"/>
          </p:cNvSpPr>
          <p:nvPr>
            <p:ph sz="half" idx="2"/>
          </p:nvPr>
        </p:nvSpPr>
        <p:spPr>
          <a:xfrm>
            <a:off x="5929252" y="1905000"/>
            <a:ext cx="5923353" cy="4267200"/>
          </a:xfrm>
        </p:spPr>
        <p:txBody>
          <a:bodyPr vert="horz" lIns="91440" tIns="45720" rIns="91440" bIns="45720" rtlCol="0" anchor="t">
            <a:normAutofit lnSpcReduction="10000"/>
          </a:bodyPr>
          <a:lstStyle/>
          <a:p>
            <a:r>
              <a:rPr lang="en-US" dirty="0">
                <a:solidFill>
                  <a:srgbClr val="FFFFFF"/>
                </a:solidFill>
                <a:ea typeface="+mn-lt"/>
                <a:cs typeface="+mn-lt"/>
              </a:rPr>
              <a:t>Strategic Endeavor: Every Choice Matters</a:t>
            </a:r>
            <a:endParaRPr lang="en-US" dirty="0">
              <a:solidFill>
                <a:srgbClr val="FFFFFF"/>
              </a:solidFill>
            </a:endParaRPr>
          </a:p>
          <a:p>
            <a:r>
              <a:rPr lang="en-US" dirty="0">
                <a:solidFill>
                  <a:srgbClr val="FFFFFF"/>
                </a:solidFill>
                <a:ea typeface="+mn-lt"/>
                <a:cs typeface="+mn-lt"/>
              </a:rPr>
              <a:t>Critical Decisions: Left, Right, or Straight Ahead</a:t>
            </a:r>
          </a:p>
          <a:p>
            <a:r>
              <a:rPr lang="en-US">
                <a:solidFill>
                  <a:srgbClr val="FFFFFF"/>
                </a:solidFill>
                <a:ea typeface="+mn-lt"/>
                <a:cs typeface="+mn-lt"/>
              </a:rPr>
              <a:t>Track Steps: Essential for Safe Return</a:t>
            </a:r>
          </a:p>
          <a:p>
            <a:r>
              <a:rPr lang="en-US" dirty="0">
                <a:solidFill>
                  <a:srgbClr val="FFFFFF"/>
                </a:solidFill>
                <a:ea typeface="+mn-lt"/>
                <a:cs typeface="+mn-lt"/>
              </a:rPr>
              <a:t>Irreversible Choice: When to Turn Around</a:t>
            </a:r>
          </a:p>
          <a:p>
            <a:r>
              <a:rPr lang="en-US" dirty="0">
                <a:solidFill>
                  <a:srgbClr val="FFFFFF"/>
                </a:solidFill>
                <a:ea typeface="+mn-lt"/>
                <a:cs typeface="+mn-lt"/>
              </a:rPr>
              <a:t>Balancing Curiosity with Caution</a:t>
            </a:r>
          </a:p>
          <a:p>
            <a:r>
              <a:rPr lang="en-US" dirty="0">
                <a:solidFill>
                  <a:srgbClr val="FFFFFF"/>
                </a:solidFill>
                <a:ea typeface="+mn-lt"/>
                <a:cs typeface="+mn-lt"/>
              </a:rPr>
              <a:t>Risk vs. Reward: The Delicate Dance</a:t>
            </a:r>
          </a:p>
          <a:p>
            <a:r>
              <a:rPr lang="en-US" dirty="0">
                <a:solidFill>
                  <a:srgbClr val="FFFFFF"/>
                </a:solidFill>
                <a:ea typeface="+mn-lt"/>
                <a:cs typeface="+mn-lt"/>
              </a:rPr>
              <a:t>The Threat of Darkness: Consequence of Overstepping</a:t>
            </a:r>
          </a:p>
        </p:txBody>
      </p:sp>
      <p:pic>
        <p:nvPicPr>
          <p:cNvPr id="28" name="Content Placeholder 27" descr="A hand holding a flashlight in a dark hallway with lights&#10;&#10;Description automatically generated">
            <a:extLst>
              <a:ext uri="{FF2B5EF4-FFF2-40B4-BE49-F238E27FC236}">
                <a16:creationId xmlns:a16="http://schemas.microsoft.com/office/drawing/2014/main" id="{C70D40D8-7CD8-35B6-F7DA-F7654EFB41C6}"/>
              </a:ext>
            </a:extLst>
          </p:cNvPr>
          <p:cNvPicPr>
            <a:picLocks noGrp="1" noChangeAspect="1"/>
          </p:cNvPicPr>
          <p:nvPr>
            <p:ph sz="half" idx="1"/>
          </p:nvPr>
        </p:nvPicPr>
        <p:blipFill>
          <a:blip r:embed="rId3"/>
          <a:stretch>
            <a:fillRect/>
          </a:stretch>
        </p:blipFill>
        <p:spPr>
          <a:xfrm>
            <a:off x="1674760" y="1981200"/>
            <a:ext cx="4113378" cy="4114800"/>
          </a:xfrm>
        </p:spPr>
      </p:pic>
    </p:spTree>
    <p:extLst>
      <p:ext uri="{BB962C8B-B14F-4D97-AF65-F5344CB8AC3E}">
        <p14:creationId xmlns:p14="http://schemas.microsoft.com/office/powerpoint/2010/main" val="1989555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 Games and Time Management</a:t>
            </a:r>
          </a:p>
        </p:txBody>
      </p:sp>
      <p:sp>
        <p:nvSpPr>
          <p:cNvPr id="6" name="Content Placeholder 5"/>
          <p:cNvSpPr>
            <a:spLocks noGrp="1"/>
          </p:cNvSpPr>
          <p:nvPr>
            <p:ph idx="1"/>
          </p:nvPr>
        </p:nvSpPr>
        <p:spPr/>
        <p:txBody>
          <a:bodyPr vert="horz" lIns="91440" tIns="45720" rIns="91440" bIns="45720" rtlCol="0" anchor="t">
            <a:normAutofit fontScale="92500"/>
          </a:bodyPr>
          <a:lstStyle/>
          <a:p>
            <a:r>
              <a:rPr lang="en-US" dirty="0">
                <a:solidFill>
                  <a:srgbClr val="FFFFFF"/>
                </a:solidFill>
                <a:ea typeface="+mn-lt"/>
                <a:cs typeface="+mn-lt"/>
              </a:rPr>
              <a:t>Hidden Rooms: A Momentary Escape</a:t>
            </a:r>
          </a:p>
          <a:p>
            <a:r>
              <a:rPr lang="en-US" dirty="0">
                <a:solidFill>
                  <a:srgbClr val="FFFFFF"/>
                </a:solidFill>
                <a:ea typeface="+mn-lt"/>
                <a:cs typeface="+mn-lt"/>
              </a:rPr>
              <a:t>Mini-Games: 'X's and O's' &amp; 'Hang-Person</a:t>
            </a:r>
          </a:p>
          <a:p>
            <a:r>
              <a:rPr lang="en-US" dirty="0">
                <a:solidFill>
                  <a:srgbClr val="FFFFFF"/>
                </a:solidFill>
                <a:ea typeface="+mn-lt"/>
                <a:cs typeface="+mn-lt"/>
              </a:rPr>
              <a:t>Choice Impact: Engage or Explore Further</a:t>
            </a:r>
          </a:p>
          <a:p>
            <a:r>
              <a:rPr lang="en-US" dirty="0">
                <a:solidFill>
                  <a:srgbClr val="FFFFFF"/>
                </a:solidFill>
                <a:ea typeface="+mn-lt"/>
                <a:cs typeface="+mn-lt"/>
              </a:rPr>
              <a:t>Time: The Currency of Survival</a:t>
            </a:r>
          </a:p>
          <a:p>
            <a:r>
              <a:rPr lang="en-US" dirty="0">
                <a:solidFill>
                  <a:srgbClr val="FFFFFF"/>
                </a:solidFill>
                <a:ea typeface="+mn-lt"/>
                <a:cs typeface="+mn-lt"/>
              </a:rPr>
              <a:t>Impact of Winning or Losing</a:t>
            </a:r>
          </a:p>
          <a:p>
            <a:r>
              <a:rPr lang="en-US" dirty="0">
                <a:solidFill>
                  <a:srgbClr val="FFFFFF"/>
                </a:solidFill>
                <a:ea typeface="+mn-lt"/>
                <a:cs typeface="+mn-lt"/>
              </a:rPr>
              <a:t>Complex Resource Management</a:t>
            </a:r>
          </a:p>
          <a:p>
            <a:r>
              <a:rPr lang="en-US" dirty="0">
                <a:solidFill>
                  <a:srgbClr val="FFFFFF"/>
                </a:solidFill>
                <a:ea typeface="+mn-lt"/>
                <a:cs typeface="+mn-lt"/>
              </a:rPr>
              <a:t>Joy vs. Necessity: Conserving Flashlight Power</a:t>
            </a:r>
            <a:endParaRPr lang="en-US" dirty="0">
              <a:solidFill>
                <a:srgbClr val="FFFFFF"/>
              </a:solidFill>
            </a:endParaRPr>
          </a:p>
        </p:txBody>
      </p:sp>
      <p:pic>
        <p:nvPicPr>
          <p:cNvPr id="3" name="Picture 2" descr="A person playing a game with a game board&#10;&#10;Description automatically generated">
            <a:extLst>
              <a:ext uri="{FF2B5EF4-FFF2-40B4-BE49-F238E27FC236}">
                <a16:creationId xmlns:a16="http://schemas.microsoft.com/office/drawing/2014/main" id="{0E90B605-7F64-CD10-847C-F365B226A7E9}"/>
              </a:ext>
            </a:extLst>
          </p:cNvPr>
          <p:cNvPicPr>
            <a:picLocks noChangeAspect="1"/>
          </p:cNvPicPr>
          <p:nvPr/>
        </p:nvPicPr>
        <p:blipFill>
          <a:blip r:embed="rId3"/>
          <a:stretch>
            <a:fillRect/>
          </a:stretch>
        </p:blipFill>
        <p:spPr>
          <a:xfrm>
            <a:off x="252982" y="1866367"/>
            <a:ext cx="4113378" cy="4114800"/>
          </a:xfrm>
          <a:prstGeom prst="rect">
            <a:avLst/>
          </a:prstGeom>
        </p:spPr>
      </p:pic>
    </p:spTree>
    <p:extLst>
      <p:ext uri="{BB962C8B-B14F-4D97-AF65-F5344CB8AC3E}">
        <p14:creationId xmlns:p14="http://schemas.microsoft.com/office/powerpoint/2010/main" val="179730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E339A-54E9-78B0-3A2A-90F7A8E24F65}"/>
              </a:ext>
            </a:extLst>
          </p:cNvPr>
          <p:cNvSpPr>
            <a:spLocks noGrp="1"/>
          </p:cNvSpPr>
          <p:nvPr>
            <p:ph type="title"/>
          </p:nvPr>
        </p:nvSpPr>
        <p:spPr>
          <a:xfrm>
            <a:off x="1522414" y="274638"/>
            <a:ext cx="9143998" cy="1020762"/>
          </a:xfrm>
        </p:spPr>
        <p:txBody>
          <a:bodyPr anchor="b">
            <a:normAutofit/>
          </a:bodyPr>
          <a:lstStyle/>
          <a:p>
            <a:r>
              <a:rPr lang="en-US"/>
              <a:t>Conclusion</a:t>
            </a:r>
          </a:p>
        </p:txBody>
      </p:sp>
      <p:pic>
        <p:nvPicPr>
          <p:cNvPr id="3" name="Content Placeholder 2" descr="A person walking in a tunnel with a chest and a light shining through it&#10;&#10;Description automatically generated">
            <a:extLst>
              <a:ext uri="{FF2B5EF4-FFF2-40B4-BE49-F238E27FC236}">
                <a16:creationId xmlns:a16="http://schemas.microsoft.com/office/drawing/2014/main" id="{8D7E7A81-41D8-A36B-D07D-DECDFE0BD174}"/>
              </a:ext>
            </a:extLst>
          </p:cNvPr>
          <p:cNvPicPr>
            <a:picLocks noGrp="1" noChangeAspect="1"/>
          </p:cNvPicPr>
          <p:nvPr>
            <p:ph idx="1"/>
          </p:nvPr>
        </p:nvPicPr>
        <p:blipFill>
          <a:blip r:embed="rId3"/>
          <a:stretch>
            <a:fillRect/>
          </a:stretch>
        </p:blipFill>
        <p:spPr>
          <a:xfrm>
            <a:off x="1148792" y="4109150"/>
            <a:ext cx="2039879" cy="2040583"/>
          </a:xfrm>
        </p:spPr>
      </p:pic>
      <p:pic>
        <p:nvPicPr>
          <p:cNvPr id="5" name="Picture 4" descr="A person walking in a ruined building&#10;&#10;Description automatically generated">
            <a:extLst>
              <a:ext uri="{FF2B5EF4-FFF2-40B4-BE49-F238E27FC236}">
                <a16:creationId xmlns:a16="http://schemas.microsoft.com/office/drawing/2014/main" id="{456CA997-12F3-0FD8-6E9B-4B767092E8AE}"/>
              </a:ext>
            </a:extLst>
          </p:cNvPr>
          <p:cNvPicPr>
            <a:picLocks noChangeAspect="1"/>
          </p:cNvPicPr>
          <p:nvPr/>
        </p:nvPicPr>
        <p:blipFill>
          <a:blip r:embed="rId4"/>
          <a:stretch>
            <a:fillRect/>
          </a:stretch>
        </p:blipFill>
        <p:spPr>
          <a:xfrm>
            <a:off x="1148855" y="1681458"/>
            <a:ext cx="2039878" cy="2040583"/>
          </a:xfrm>
          <a:prstGeom prst="rect">
            <a:avLst/>
          </a:prstGeom>
        </p:spPr>
      </p:pic>
      <p:sp>
        <p:nvSpPr>
          <p:cNvPr id="10" name="Content Placeholder 5">
            <a:extLst>
              <a:ext uri="{FF2B5EF4-FFF2-40B4-BE49-F238E27FC236}">
                <a16:creationId xmlns:a16="http://schemas.microsoft.com/office/drawing/2014/main" id="{5B045A9D-F261-1DFA-9859-EC19125BCD93}"/>
              </a:ext>
            </a:extLst>
          </p:cNvPr>
          <p:cNvSpPr txBox="1">
            <a:spLocks/>
          </p:cNvSpPr>
          <p:nvPr/>
        </p:nvSpPr>
        <p:spPr>
          <a:xfrm>
            <a:off x="4738018" y="1998352"/>
            <a:ext cx="5669280" cy="4038600"/>
          </a:xfrm>
          <a:prstGeom prst="rect">
            <a:avLst/>
          </a:prstGeom>
        </p:spPr>
        <p:txBody>
          <a:bodyPr vert="horz" lIns="91440" tIns="45720" rIns="91440" bIns="45720" rtlCol="0" anchor="t">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solidFill>
                  <a:srgbClr val="FFFFFF"/>
                </a:solidFill>
                <a:ea typeface="+mn-lt"/>
                <a:cs typeface="+mn-lt"/>
              </a:rPr>
              <a:t>Beyond a Game: A Metaphor for Life's Challenges</a:t>
            </a:r>
          </a:p>
          <a:p>
            <a:r>
              <a:rPr lang="en-US" dirty="0">
                <a:solidFill>
                  <a:srgbClr val="FFFFFF"/>
                </a:solidFill>
                <a:ea typeface="+mn-lt"/>
                <a:cs typeface="+mn-lt"/>
              </a:rPr>
              <a:t>Strategic Decisions &amp; Risk Management</a:t>
            </a:r>
          </a:p>
          <a:p>
            <a:r>
              <a:rPr lang="en-US" dirty="0">
                <a:solidFill>
                  <a:srgbClr val="FFFFFF"/>
                </a:solidFill>
                <a:ea typeface="+mn-lt"/>
                <a:cs typeface="+mn-lt"/>
              </a:rPr>
              <a:t>Resource Allocation &amp; Problem-Solving</a:t>
            </a:r>
          </a:p>
          <a:p>
            <a:r>
              <a:rPr lang="en-US" dirty="0">
                <a:solidFill>
                  <a:srgbClr val="FFFFFF"/>
                </a:solidFill>
                <a:ea typeface="+mn-lt"/>
                <a:cs typeface="+mn-lt"/>
              </a:rPr>
              <a:t>Balancing Risk and Reward</a:t>
            </a:r>
          </a:p>
          <a:p>
            <a:r>
              <a:rPr lang="en-US" dirty="0">
                <a:solidFill>
                  <a:srgbClr val="FFFFFF"/>
                </a:solidFill>
                <a:ea typeface="+mn-lt"/>
                <a:cs typeface="+mn-lt"/>
              </a:rPr>
              <a:t>Resilience and Adaptability</a:t>
            </a:r>
          </a:p>
          <a:p>
            <a:r>
              <a:rPr lang="en-US" dirty="0">
                <a:solidFill>
                  <a:srgbClr val="FFFFFF"/>
                </a:solidFill>
                <a:ea typeface="+mn-lt"/>
                <a:cs typeface="+mn-lt"/>
              </a:rPr>
              <a:t>Power of Calculated Choices</a:t>
            </a:r>
            <a:endParaRPr lang="en-US" dirty="0">
              <a:solidFill>
                <a:srgbClr val="FFFFFF"/>
              </a:solidFill>
            </a:endParaRPr>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406B9D7-D823-8EDD-BAAD-50FB9B285A63}"/>
              </a:ext>
            </a:extLst>
          </p:cNvPr>
          <p:cNvSpPr>
            <a:spLocks noGrp="1"/>
          </p:cNvSpPr>
          <p:nvPr>
            <p:ph type="title"/>
          </p:nvPr>
        </p:nvSpPr>
        <p:spPr>
          <a:xfrm>
            <a:off x="1522414" y="3028531"/>
            <a:ext cx="9143998" cy="1646764"/>
          </a:xfrm>
        </p:spPr>
        <p:txBody>
          <a:bodyPr>
            <a:noAutofit/>
          </a:bodyPr>
          <a:lstStyle/>
          <a:p>
            <a:pPr algn="ctr"/>
            <a:r>
              <a:rPr lang="en-US" b="1" dirty="0">
                <a:solidFill>
                  <a:srgbClr val="ECECF1"/>
                </a:solidFill>
                <a:ea typeface="+mj-lt"/>
                <a:cs typeface="+mj-lt"/>
              </a:rPr>
              <a:t>Thank you for joining me on this enlightening journey through the Labyrinth of Darkness.</a:t>
            </a:r>
            <a:endParaRPr lang="en-US" b="1"/>
          </a:p>
        </p:txBody>
      </p:sp>
    </p:spTree>
    <p:extLst>
      <p:ext uri="{BB962C8B-B14F-4D97-AF65-F5344CB8AC3E}">
        <p14:creationId xmlns:p14="http://schemas.microsoft.com/office/powerpoint/2010/main" val="2158516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Custom" id="{37DB63F3-72C7-4A67-82CB-DE1EC68F0B1F}" vid="{1DDF8815-C24B-4878-AB18-C1C7DB7407A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2B82EB-80D3-4DDB-9A53-0D22163B57B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5FC92C0-A33F-467F-A65D-AA0CE0BD2B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A52FF4-E484-4953-8434-9402E3BE0AB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8</TotalTime>
  <Words>939</Words>
  <Application>Microsoft Office PowerPoint</Application>
  <PresentationFormat>Custom</PresentationFormat>
  <Paragraphs>76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Consolas</vt:lpstr>
      <vt:lpstr>Corbel</vt:lpstr>
      <vt:lpstr>Times New Roman</vt:lpstr>
      <vt:lpstr>Custom</vt:lpstr>
      <vt:lpstr>The Labyrinth of Darkness</vt:lpstr>
      <vt:lpstr>Introduction</vt:lpstr>
      <vt:lpstr>Objective and Setting</vt:lpstr>
      <vt:lpstr>Game Mechanics</vt:lpstr>
      <vt:lpstr>Strategy and Decision Making</vt:lpstr>
      <vt:lpstr>Mini Games and Time Management</vt:lpstr>
      <vt:lpstr>Conclusion</vt:lpstr>
      <vt:lpstr>Thank you for joining me on this enlightening journey through the Labyrinth of Darkness.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lastModifiedBy>Abcedi</cp:lastModifiedBy>
  <cp:revision>141</cp:revision>
  <dcterms:created xsi:type="dcterms:W3CDTF">2023-12-08T22:21:30Z</dcterms:created>
  <dcterms:modified xsi:type="dcterms:W3CDTF">2023-12-08T23:27:47Z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